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7" r:id="rId2"/>
    <p:sldId id="266" r:id="rId3"/>
    <p:sldId id="286" r:id="rId4"/>
    <p:sldId id="308" r:id="rId5"/>
    <p:sldId id="305" r:id="rId6"/>
    <p:sldId id="300" r:id="rId7"/>
    <p:sldId id="304" r:id="rId8"/>
    <p:sldId id="307" r:id="rId9"/>
    <p:sldId id="302" r:id="rId10"/>
    <p:sldId id="309" r:id="rId11"/>
    <p:sldId id="310" r:id="rId12"/>
    <p:sldId id="311" r:id="rId13"/>
    <p:sldId id="313"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9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10" autoAdjust="0"/>
  </p:normalViewPr>
  <p:slideViewPr>
    <p:cSldViewPr snapToGrid="0" showGuides="1">
      <p:cViewPr varScale="1">
        <p:scale>
          <a:sx n="85" d="100"/>
          <a:sy n="85" d="100"/>
        </p:scale>
        <p:origin x="590" y="6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432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432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432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1-4D21-A6E0-75AB23CDD3B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1-4D21-A6E0-75AB23CDD3B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1-4D21-A6E0-75AB23CDD3BD}"/>
            </c:ext>
          </c:extLst>
        </c:ser>
        <c:dLbls>
          <c:showLegendKey val="0"/>
          <c:showVal val="0"/>
          <c:showCatName val="0"/>
          <c:showSerName val="0"/>
          <c:showPercent val="0"/>
          <c:showBubbleSize val="0"/>
        </c:dLbls>
        <c:gapWidth val="219"/>
        <c:overlap val="-27"/>
        <c:axId val="789432768"/>
        <c:axId val="1101095584"/>
      </c:barChart>
      <c:catAx>
        <c:axId val="78943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095584"/>
        <c:crosses val="autoZero"/>
        <c:auto val="1"/>
        <c:lblAlgn val="ctr"/>
        <c:lblOffset val="100"/>
        <c:noMultiLvlLbl val="0"/>
      </c:catAx>
      <c:valAx>
        <c:axId val="110109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432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2/10/2024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2/10/2024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aayush-khanna-0192a6219/" TargetMode="External"/><Relationship Id="rId2" Type="http://schemas.openxmlformats.org/officeDocument/2006/relationships/hyperlink" Target="mailto:aayushkhanna0201@gmail.com" TargetMode="External"/><Relationship Id="rId1" Type="http://schemas.openxmlformats.org/officeDocument/2006/relationships/slideLayout" Target="../slideLayouts/slideLayout31.xml"/><Relationship Id="rId4" Type="http://schemas.openxmlformats.org/officeDocument/2006/relationships/hyperlink" Target="https://github.com/aayush67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chart" Target="../charts/chart1.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chart" Target="../charts/chart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chart" Target="../charts/chart4.xml"/><Relationship Id="rId1" Type="http://schemas.openxmlformats.org/officeDocument/2006/relationships/slideLayout" Target="../slideLayouts/slideLayout45.xml"/><Relationship Id="rId4"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a:bodyPr>
          <a:lstStyle/>
          <a:p>
            <a:r>
              <a:rPr lang="en-US" sz="6600" dirty="0"/>
              <a:t>AtliQ Hotels Analysis</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2A73B-F6F5-8F08-B88B-E2957D68D25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6CE71DD-7529-8101-2BD0-DCBBA7660A95}"/>
              </a:ext>
            </a:extLst>
          </p:cNvPr>
          <p:cNvSpPr>
            <a:spLocks noGrp="1"/>
          </p:cNvSpPr>
          <p:nvPr>
            <p:ph type="title"/>
          </p:nvPr>
        </p:nvSpPr>
        <p:spPr>
          <a:xfrm>
            <a:off x="371475" y="560742"/>
            <a:ext cx="11520487" cy="755649"/>
          </a:xfrm>
        </p:spPr>
        <p:txBody>
          <a:bodyPr>
            <a:normAutofit/>
          </a:bodyPr>
          <a:lstStyle/>
          <a:p>
            <a:r>
              <a:rPr lang="en-US" sz="4800" dirty="0"/>
              <a:t>TIME SERIES ANALYSIS</a:t>
            </a:r>
          </a:p>
        </p:txBody>
      </p:sp>
      <p:sp>
        <p:nvSpPr>
          <p:cNvPr id="3" name="Slide Number Placeholder 2">
            <a:extLst>
              <a:ext uri="{FF2B5EF4-FFF2-40B4-BE49-F238E27FC236}">
                <a16:creationId xmlns:a16="http://schemas.microsoft.com/office/drawing/2014/main" id="{F3EE6B5E-0C2D-2545-EC2B-594CB627984B}"/>
              </a:ext>
            </a:extLst>
          </p:cNvPr>
          <p:cNvSpPr>
            <a:spLocks noGrp="1"/>
          </p:cNvSpPr>
          <p:nvPr>
            <p:ph type="sldNum" sz="quarter" idx="12"/>
          </p:nvPr>
        </p:nvSpPr>
        <p:spPr/>
        <p:txBody>
          <a:bodyPr/>
          <a:lstStyle/>
          <a:p>
            <a:fld id="{03DC2DEF-D2FE-4B45-ABA4-9F153FD1C98A}" type="slidenum">
              <a:rPr lang="en-US" smtClean="0"/>
              <a:t>10</a:t>
            </a:fld>
            <a:endParaRPr lang="en-US" dirty="0"/>
          </a:p>
        </p:txBody>
      </p:sp>
      <p:sp>
        <p:nvSpPr>
          <p:cNvPr id="19" name="TextBox 18">
            <a:extLst>
              <a:ext uri="{FF2B5EF4-FFF2-40B4-BE49-F238E27FC236}">
                <a16:creationId xmlns:a16="http://schemas.microsoft.com/office/drawing/2014/main" id="{3573AF72-C508-E6E8-9905-AB1243D4DA42}"/>
              </a:ext>
            </a:extLst>
          </p:cNvPr>
          <p:cNvSpPr txBox="1"/>
          <p:nvPr/>
        </p:nvSpPr>
        <p:spPr>
          <a:xfrm>
            <a:off x="7566212" y="2609833"/>
            <a:ext cx="3952688" cy="3108543"/>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mj-lt"/>
              </a:rPr>
              <a:t>Regular equal trend </a:t>
            </a:r>
            <a:r>
              <a:rPr lang="en-IN" sz="2800" dirty="0">
                <a:latin typeface="+mj-lt"/>
              </a:rPr>
              <a:t>has been seen.</a:t>
            </a:r>
          </a:p>
          <a:p>
            <a:pPr marL="457200" indent="-457200">
              <a:buFont typeface="Arial" panose="020B0604020202020204" pitchFamily="34" charset="0"/>
              <a:buChar char="•"/>
            </a:pPr>
            <a:r>
              <a:rPr lang="en-IN" sz="2800" b="1" dirty="0">
                <a:latin typeface="+mj-lt"/>
              </a:rPr>
              <a:t>Peak</a:t>
            </a:r>
            <a:r>
              <a:rPr lang="en-IN" sz="2800" dirty="0">
                <a:latin typeface="+mj-lt"/>
              </a:rPr>
              <a:t> comes after interval of </a:t>
            </a:r>
            <a:r>
              <a:rPr lang="en-IN" sz="2800" b="1" dirty="0">
                <a:latin typeface="+mj-lt"/>
              </a:rPr>
              <a:t>5 days</a:t>
            </a:r>
            <a:r>
              <a:rPr lang="en-IN" sz="2800" dirty="0">
                <a:latin typeface="+mj-lt"/>
              </a:rPr>
              <a:t>.</a:t>
            </a:r>
          </a:p>
          <a:p>
            <a:pPr marL="457200" indent="-457200">
              <a:buFont typeface="Arial" panose="020B0604020202020204" pitchFamily="34" charset="0"/>
              <a:buChar char="•"/>
            </a:pPr>
            <a:r>
              <a:rPr lang="en-IN" sz="2800" b="1" dirty="0">
                <a:latin typeface="+mj-lt"/>
              </a:rPr>
              <a:t>Peak days </a:t>
            </a:r>
            <a:r>
              <a:rPr lang="en-IN" sz="2800" dirty="0">
                <a:latin typeface="+mj-lt"/>
              </a:rPr>
              <a:t>are identified as </a:t>
            </a:r>
            <a:r>
              <a:rPr lang="en-IN" sz="2800" b="1" dirty="0">
                <a:latin typeface="+mj-lt"/>
              </a:rPr>
              <a:t>weekends</a:t>
            </a:r>
            <a:r>
              <a:rPr lang="en-IN" sz="2800" dirty="0">
                <a:latin typeface="+mj-lt"/>
              </a:rPr>
              <a:t>.</a:t>
            </a:r>
          </a:p>
        </p:txBody>
      </p:sp>
      <p:pic>
        <p:nvPicPr>
          <p:cNvPr id="6" name="Content Placeholder 5">
            <a:extLst>
              <a:ext uri="{FF2B5EF4-FFF2-40B4-BE49-F238E27FC236}">
                <a16:creationId xmlns:a16="http://schemas.microsoft.com/office/drawing/2014/main" id="{20E3BF65-A63F-F9F9-1EEB-7575DA6B702A}"/>
              </a:ext>
            </a:extLst>
          </p:cNvPr>
          <p:cNvPicPr>
            <a:picLocks noGrp="1" noChangeAspect="1"/>
          </p:cNvPicPr>
          <p:nvPr>
            <p:ph sz="quarter" idx="4"/>
          </p:nvPr>
        </p:nvPicPr>
        <p:blipFill rotWithShape="1">
          <a:blip r:embed="rId2"/>
          <a:srcRect l="38568" t="46630" r="26622" b="22696"/>
          <a:stretch/>
        </p:blipFill>
        <p:spPr>
          <a:xfrm>
            <a:off x="0" y="2160493"/>
            <a:ext cx="7503459" cy="4007225"/>
          </a:xfrm>
        </p:spPr>
      </p:pic>
    </p:spTree>
    <p:extLst>
      <p:ext uri="{BB962C8B-B14F-4D97-AF65-F5344CB8AC3E}">
        <p14:creationId xmlns:p14="http://schemas.microsoft.com/office/powerpoint/2010/main" val="213362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59C55-A9A5-28F9-39CA-856DE45787C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B49CB06-27AC-1B01-660A-7A1792391FC9}"/>
              </a:ext>
            </a:extLst>
          </p:cNvPr>
          <p:cNvSpPr>
            <a:spLocks noGrp="1"/>
          </p:cNvSpPr>
          <p:nvPr>
            <p:ph type="title"/>
          </p:nvPr>
        </p:nvSpPr>
        <p:spPr>
          <a:xfrm>
            <a:off x="371475" y="560742"/>
            <a:ext cx="11520487" cy="755649"/>
          </a:xfrm>
        </p:spPr>
        <p:txBody>
          <a:bodyPr>
            <a:normAutofit/>
          </a:bodyPr>
          <a:lstStyle/>
          <a:p>
            <a:r>
              <a:rPr lang="en-US" sz="4800" dirty="0"/>
              <a:t>CUSTOMER RATING ANALYSIS</a:t>
            </a:r>
          </a:p>
        </p:txBody>
      </p:sp>
      <p:sp>
        <p:nvSpPr>
          <p:cNvPr id="3" name="Slide Number Placeholder 2">
            <a:extLst>
              <a:ext uri="{FF2B5EF4-FFF2-40B4-BE49-F238E27FC236}">
                <a16:creationId xmlns:a16="http://schemas.microsoft.com/office/drawing/2014/main" id="{FD40F9DF-CB4A-DD8C-7293-D4E1C1179B9F}"/>
              </a:ext>
            </a:extLst>
          </p:cNvPr>
          <p:cNvSpPr>
            <a:spLocks noGrp="1"/>
          </p:cNvSpPr>
          <p:nvPr>
            <p:ph type="sldNum" sz="quarter" idx="12"/>
          </p:nvPr>
        </p:nvSpPr>
        <p:spPr/>
        <p:txBody>
          <a:bodyPr/>
          <a:lstStyle/>
          <a:p>
            <a:fld id="{03DC2DEF-D2FE-4B45-ABA4-9F153FD1C98A}" type="slidenum">
              <a:rPr lang="en-US" smtClean="0"/>
              <a:t>11</a:t>
            </a:fld>
            <a:endParaRPr lang="en-US" dirty="0"/>
          </a:p>
        </p:txBody>
      </p:sp>
      <p:sp>
        <p:nvSpPr>
          <p:cNvPr id="19" name="TextBox 18">
            <a:extLst>
              <a:ext uri="{FF2B5EF4-FFF2-40B4-BE49-F238E27FC236}">
                <a16:creationId xmlns:a16="http://schemas.microsoft.com/office/drawing/2014/main" id="{0C786969-09DF-0CEC-AD3F-6C8377ADE766}"/>
              </a:ext>
            </a:extLst>
          </p:cNvPr>
          <p:cNvSpPr txBox="1"/>
          <p:nvPr/>
        </p:nvSpPr>
        <p:spPr>
          <a:xfrm>
            <a:off x="582706" y="2564189"/>
            <a:ext cx="4437529" cy="2308324"/>
          </a:xfrm>
          <a:prstGeom prst="rect">
            <a:avLst/>
          </a:prstGeom>
          <a:noFill/>
        </p:spPr>
        <p:txBody>
          <a:bodyPr wrap="square" rtlCol="0">
            <a:spAutoFit/>
          </a:bodyPr>
          <a:lstStyle/>
          <a:p>
            <a:pPr algn="l"/>
            <a:r>
              <a:rPr lang="en-GB" sz="2400" b="1" i="0" dirty="0">
                <a:solidFill>
                  <a:srgbClr val="0D0D0D"/>
                </a:solidFill>
                <a:effectLst/>
                <a:latin typeface="Söhne"/>
              </a:rPr>
              <a:t>Average Ratings by Room Class:</a:t>
            </a:r>
            <a:endParaRPr lang="en-GB" sz="2400" b="0" i="0" dirty="0">
              <a:solidFill>
                <a:srgbClr val="0D0D0D"/>
              </a:solidFill>
              <a:effectLst/>
              <a:latin typeface="Söhne"/>
            </a:endParaRPr>
          </a:p>
          <a:p>
            <a:pPr algn="l">
              <a:buFont typeface="Arial" panose="020B0604020202020204" pitchFamily="34" charset="0"/>
              <a:buChar char="•"/>
            </a:pPr>
            <a:r>
              <a:rPr lang="en-GB" sz="2400" b="1" i="0" dirty="0">
                <a:solidFill>
                  <a:srgbClr val="0D0D0D"/>
                </a:solidFill>
                <a:effectLst/>
                <a:latin typeface="Söhne"/>
              </a:rPr>
              <a:t>Elite</a:t>
            </a:r>
            <a:r>
              <a:rPr lang="en-GB" sz="2400" b="0" i="0" dirty="0">
                <a:solidFill>
                  <a:srgbClr val="0D0D0D"/>
                </a:solidFill>
                <a:effectLst/>
                <a:latin typeface="Söhne"/>
              </a:rPr>
              <a:t>: 3.60</a:t>
            </a:r>
          </a:p>
          <a:p>
            <a:pPr algn="l">
              <a:buFont typeface="Arial" panose="020B0604020202020204" pitchFamily="34" charset="0"/>
              <a:buChar char="•"/>
            </a:pPr>
            <a:r>
              <a:rPr lang="en-GB" sz="2400" b="1" i="0" dirty="0">
                <a:solidFill>
                  <a:srgbClr val="0D0D0D"/>
                </a:solidFill>
                <a:effectLst/>
                <a:latin typeface="Söhne"/>
              </a:rPr>
              <a:t>Premium</a:t>
            </a:r>
            <a:r>
              <a:rPr lang="en-GB" sz="2400" b="0" i="0" dirty="0">
                <a:solidFill>
                  <a:srgbClr val="0D0D0D"/>
                </a:solidFill>
                <a:effectLst/>
                <a:latin typeface="Söhne"/>
              </a:rPr>
              <a:t>: 3.59</a:t>
            </a:r>
          </a:p>
          <a:p>
            <a:pPr algn="l">
              <a:buFont typeface="Arial" panose="020B0604020202020204" pitchFamily="34" charset="0"/>
              <a:buChar char="•"/>
            </a:pPr>
            <a:r>
              <a:rPr lang="en-GB" sz="2400" b="1" i="0" dirty="0">
                <a:solidFill>
                  <a:srgbClr val="0D0D0D"/>
                </a:solidFill>
                <a:effectLst/>
                <a:latin typeface="Söhne"/>
              </a:rPr>
              <a:t>Presidential</a:t>
            </a:r>
            <a:r>
              <a:rPr lang="en-GB" sz="2400" b="0" i="0" dirty="0">
                <a:solidFill>
                  <a:srgbClr val="0D0D0D"/>
                </a:solidFill>
                <a:effectLst/>
                <a:latin typeface="Söhne"/>
              </a:rPr>
              <a:t>: 3.69</a:t>
            </a:r>
          </a:p>
          <a:p>
            <a:pPr algn="l">
              <a:buFont typeface="Arial" panose="020B0604020202020204" pitchFamily="34" charset="0"/>
              <a:buChar char="•"/>
            </a:pPr>
            <a:r>
              <a:rPr lang="en-GB" sz="2400" b="1" i="0" dirty="0">
                <a:solidFill>
                  <a:srgbClr val="0D0D0D"/>
                </a:solidFill>
                <a:effectLst/>
                <a:latin typeface="Söhne"/>
              </a:rPr>
              <a:t>Standard</a:t>
            </a:r>
            <a:r>
              <a:rPr lang="en-GB" sz="2400" b="0" i="0" dirty="0">
                <a:solidFill>
                  <a:srgbClr val="0D0D0D"/>
                </a:solidFill>
                <a:effectLst/>
                <a:latin typeface="Söhne"/>
              </a:rPr>
              <a:t>: 3.63</a:t>
            </a:r>
          </a:p>
          <a:p>
            <a:pPr algn="l">
              <a:buFont typeface="Arial" panose="020B0604020202020204" pitchFamily="34" charset="0"/>
              <a:buChar char="•"/>
            </a:pPr>
            <a:endParaRPr lang="en-GB" sz="2400" b="0" i="0" dirty="0">
              <a:solidFill>
                <a:srgbClr val="0D0D0D"/>
              </a:solidFill>
              <a:effectLst/>
              <a:latin typeface="Söhne"/>
            </a:endParaRPr>
          </a:p>
        </p:txBody>
      </p:sp>
      <p:sp>
        <p:nvSpPr>
          <p:cNvPr id="5" name="TextBox 4">
            <a:extLst>
              <a:ext uri="{FF2B5EF4-FFF2-40B4-BE49-F238E27FC236}">
                <a16:creationId xmlns:a16="http://schemas.microsoft.com/office/drawing/2014/main" id="{46BFA3D3-925F-D276-FD2F-BD50A71DEF25}"/>
              </a:ext>
            </a:extLst>
          </p:cNvPr>
          <p:cNvSpPr txBox="1"/>
          <p:nvPr/>
        </p:nvSpPr>
        <p:spPr>
          <a:xfrm>
            <a:off x="6176541" y="2564189"/>
            <a:ext cx="4437529" cy="2308324"/>
          </a:xfrm>
          <a:prstGeom prst="rect">
            <a:avLst/>
          </a:prstGeom>
          <a:noFill/>
        </p:spPr>
        <p:txBody>
          <a:bodyPr wrap="square" rtlCol="0">
            <a:spAutoFit/>
          </a:bodyPr>
          <a:lstStyle/>
          <a:p>
            <a:pPr algn="l"/>
            <a:r>
              <a:rPr lang="en-GB" sz="2400" b="1" i="0" dirty="0">
                <a:solidFill>
                  <a:srgbClr val="0D0D0D"/>
                </a:solidFill>
                <a:effectLst/>
                <a:latin typeface="Söhne"/>
              </a:rPr>
              <a:t>Average Ratings by City:</a:t>
            </a:r>
            <a:endParaRPr lang="en-GB" sz="2400" b="0" i="0" dirty="0">
              <a:solidFill>
                <a:srgbClr val="0D0D0D"/>
              </a:solidFill>
              <a:effectLst/>
              <a:latin typeface="Söhne"/>
            </a:endParaRPr>
          </a:p>
          <a:p>
            <a:pPr algn="l">
              <a:buFont typeface="Arial" panose="020B0604020202020204" pitchFamily="34" charset="0"/>
              <a:buChar char="•"/>
            </a:pPr>
            <a:r>
              <a:rPr lang="en-GB" sz="2400" b="1" i="0" dirty="0">
                <a:solidFill>
                  <a:srgbClr val="0D0D0D"/>
                </a:solidFill>
                <a:effectLst/>
                <a:latin typeface="Söhne"/>
              </a:rPr>
              <a:t>Bangalore</a:t>
            </a:r>
            <a:r>
              <a:rPr lang="en-GB" sz="2400" b="0" i="0" dirty="0">
                <a:solidFill>
                  <a:srgbClr val="0D0D0D"/>
                </a:solidFill>
                <a:effectLst/>
                <a:latin typeface="Söhne"/>
              </a:rPr>
              <a:t>: 3.41</a:t>
            </a:r>
          </a:p>
          <a:p>
            <a:pPr algn="l">
              <a:buFont typeface="Arial" panose="020B0604020202020204" pitchFamily="34" charset="0"/>
              <a:buChar char="•"/>
            </a:pPr>
            <a:r>
              <a:rPr lang="en-GB" sz="2400" b="1" i="0" dirty="0">
                <a:solidFill>
                  <a:srgbClr val="0D0D0D"/>
                </a:solidFill>
                <a:effectLst/>
                <a:latin typeface="Söhne"/>
              </a:rPr>
              <a:t>Delhi</a:t>
            </a:r>
            <a:r>
              <a:rPr lang="en-GB" sz="2400" b="0" i="0" dirty="0">
                <a:solidFill>
                  <a:srgbClr val="0D0D0D"/>
                </a:solidFill>
                <a:effectLst/>
                <a:latin typeface="Söhne"/>
              </a:rPr>
              <a:t>: 3.78</a:t>
            </a:r>
          </a:p>
          <a:p>
            <a:pPr algn="l">
              <a:buFont typeface="Arial" panose="020B0604020202020204" pitchFamily="34" charset="0"/>
              <a:buChar char="•"/>
            </a:pPr>
            <a:r>
              <a:rPr lang="en-GB" sz="2400" b="1" i="0" dirty="0">
                <a:solidFill>
                  <a:srgbClr val="0D0D0D"/>
                </a:solidFill>
                <a:effectLst/>
                <a:latin typeface="Söhne"/>
              </a:rPr>
              <a:t>Hyderabad</a:t>
            </a:r>
            <a:r>
              <a:rPr lang="en-GB" sz="2400" b="0" i="0" dirty="0">
                <a:solidFill>
                  <a:srgbClr val="0D0D0D"/>
                </a:solidFill>
                <a:effectLst/>
                <a:latin typeface="Söhne"/>
              </a:rPr>
              <a:t>: 3.66</a:t>
            </a:r>
          </a:p>
          <a:p>
            <a:pPr algn="l">
              <a:buFont typeface="Arial" panose="020B0604020202020204" pitchFamily="34" charset="0"/>
              <a:buChar char="•"/>
            </a:pPr>
            <a:r>
              <a:rPr lang="en-GB" sz="2400" b="1" i="0" dirty="0">
                <a:solidFill>
                  <a:srgbClr val="0D0D0D"/>
                </a:solidFill>
                <a:effectLst/>
                <a:latin typeface="Söhne"/>
              </a:rPr>
              <a:t>Mumbai</a:t>
            </a:r>
            <a:r>
              <a:rPr lang="en-GB" sz="2400" b="0" i="0" dirty="0">
                <a:solidFill>
                  <a:srgbClr val="0D0D0D"/>
                </a:solidFill>
                <a:effectLst/>
                <a:latin typeface="Söhne"/>
              </a:rPr>
              <a:t>: 3.65</a:t>
            </a:r>
          </a:p>
          <a:p>
            <a:pPr algn="l"/>
            <a:endParaRPr lang="en-GB" sz="2400" b="0" i="0" dirty="0">
              <a:solidFill>
                <a:srgbClr val="0D0D0D"/>
              </a:solidFill>
              <a:effectLst/>
              <a:latin typeface="Söhne"/>
            </a:endParaRPr>
          </a:p>
        </p:txBody>
      </p:sp>
      <p:sp>
        <p:nvSpPr>
          <p:cNvPr id="8" name="TextBox 7">
            <a:extLst>
              <a:ext uri="{FF2B5EF4-FFF2-40B4-BE49-F238E27FC236}">
                <a16:creationId xmlns:a16="http://schemas.microsoft.com/office/drawing/2014/main" id="{85A62939-FC7E-35E5-0E07-745018F82467}"/>
              </a:ext>
            </a:extLst>
          </p:cNvPr>
          <p:cNvSpPr txBox="1"/>
          <p:nvPr/>
        </p:nvSpPr>
        <p:spPr>
          <a:xfrm>
            <a:off x="457200" y="4578557"/>
            <a:ext cx="10712824" cy="1938992"/>
          </a:xfrm>
          <a:prstGeom prst="rect">
            <a:avLst/>
          </a:prstGeom>
          <a:noFill/>
        </p:spPr>
        <p:txBody>
          <a:bodyPr wrap="square" rtlCol="0">
            <a:spAutoFit/>
          </a:bodyPr>
          <a:lstStyle/>
          <a:p>
            <a:pPr algn="l">
              <a:buFont typeface="Arial" panose="020B0604020202020204" pitchFamily="34" charset="0"/>
              <a:buChar char="•"/>
            </a:pPr>
            <a:r>
              <a:rPr lang="en-GB" sz="2400" b="1" i="0" dirty="0">
                <a:solidFill>
                  <a:srgbClr val="0D0D0D"/>
                </a:solidFill>
                <a:effectLst/>
                <a:latin typeface="Söhne"/>
              </a:rPr>
              <a:t>Presidential</a:t>
            </a:r>
            <a:r>
              <a:rPr lang="en-GB" sz="2400" b="0" i="0" dirty="0">
                <a:solidFill>
                  <a:srgbClr val="0D0D0D"/>
                </a:solidFill>
                <a:effectLst/>
                <a:latin typeface="Söhne"/>
              </a:rPr>
              <a:t> rooms have the highest average ratings, suggesting customers might be having more satisfied experience in premium accommodations.</a:t>
            </a:r>
          </a:p>
          <a:p>
            <a:pPr algn="l">
              <a:buFont typeface="Arial" panose="020B0604020202020204" pitchFamily="34" charset="0"/>
              <a:buChar char="•"/>
            </a:pPr>
            <a:r>
              <a:rPr lang="en-GB" sz="2400" b="1" i="0" dirty="0">
                <a:solidFill>
                  <a:srgbClr val="0D0D0D"/>
                </a:solidFill>
                <a:effectLst/>
                <a:latin typeface="Söhne"/>
              </a:rPr>
              <a:t>Delhi</a:t>
            </a:r>
            <a:r>
              <a:rPr lang="en-GB" sz="2400" b="0" i="0" dirty="0">
                <a:solidFill>
                  <a:srgbClr val="0D0D0D"/>
                </a:solidFill>
                <a:effectLst/>
                <a:latin typeface="Söhne"/>
              </a:rPr>
              <a:t> has the highest average customer ratings, indicating a potentially higher customer satisfaction, with </a:t>
            </a:r>
            <a:r>
              <a:rPr lang="en-GB" sz="2400" b="1" i="0" dirty="0">
                <a:solidFill>
                  <a:srgbClr val="0D0D0D"/>
                </a:solidFill>
                <a:effectLst/>
                <a:latin typeface="Söhne"/>
              </a:rPr>
              <a:t>Bangalore</a:t>
            </a:r>
            <a:r>
              <a:rPr lang="en-GB" sz="2400" b="0" i="0" dirty="0">
                <a:solidFill>
                  <a:srgbClr val="0D0D0D"/>
                </a:solidFill>
                <a:effectLst/>
                <a:latin typeface="Söhne"/>
              </a:rPr>
              <a:t> having the lowest.</a:t>
            </a:r>
          </a:p>
          <a:p>
            <a:pPr algn="l">
              <a:buFont typeface="Arial" panose="020B0604020202020204" pitchFamily="34" charset="0"/>
              <a:buChar char="•"/>
            </a:pPr>
            <a:endParaRPr lang="en-GB" sz="2400" b="0" i="0" dirty="0">
              <a:solidFill>
                <a:srgbClr val="0D0D0D"/>
              </a:solidFill>
              <a:effectLst/>
              <a:latin typeface="Söhne"/>
            </a:endParaRPr>
          </a:p>
        </p:txBody>
      </p:sp>
    </p:spTree>
    <p:extLst>
      <p:ext uri="{BB962C8B-B14F-4D97-AF65-F5344CB8AC3E}">
        <p14:creationId xmlns:p14="http://schemas.microsoft.com/office/powerpoint/2010/main" val="84118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0C845-AF13-E6C2-2716-036CB47A624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D2973C5-BE9D-69F1-5C0C-081382599E83}"/>
              </a:ext>
            </a:extLst>
          </p:cNvPr>
          <p:cNvSpPr>
            <a:spLocks noGrp="1"/>
          </p:cNvSpPr>
          <p:nvPr>
            <p:ph type="title"/>
          </p:nvPr>
        </p:nvSpPr>
        <p:spPr>
          <a:xfrm>
            <a:off x="371475" y="560742"/>
            <a:ext cx="11520487" cy="755649"/>
          </a:xfrm>
        </p:spPr>
        <p:txBody>
          <a:bodyPr>
            <a:normAutofit/>
          </a:bodyPr>
          <a:lstStyle/>
          <a:p>
            <a:r>
              <a:rPr lang="en-US" sz="4800" dirty="0"/>
              <a:t>BOOKING PLATFORM ANALYSIS</a:t>
            </a:r>
          </a:p>
        </p:txBody>
      </p:sp>
      <p:sp>
        <p:nvSpPr>
          <p:cNvPr id="3" name="Slide Number Placeholder 2">
            <a:extLst>
              <a:ext uri="{FF2B5EF4-FFF2-40B4-BE49-F238E27FC236}">
                <a16:creationId xmlns:a16="http://schemas.microsoft.com/office/drawing/2014/main" id="{84E4651D-228A-17A6-3C54-B58CCDEC824D}"/>
              </a:ext>
            </a:extLst>
          </p:cNvPr>
          <p:cNvSpPr>
            <a:spLocks noGrp="1"/>
          </p:cNvSpPr>
          <p:nvPr>
            <p:ph type="sldNum" sz="quarter" idx="12"/>
          </p:nvPr>
        </p:nvSpPr>
        <p:spPr/>
        <p:txBody>
          <a:bodyPr/>
          <a:lstStyle/>
          <a:p>
            <a:fld id="{03DC2DEF-D2FE-4B45-ABA4-9F153FD1C98A}" type="slidenum">
              <a:rPr lang="en-US" smtClean="0"/>
              <a:t>12</a:t>
            </a:fld>
            <a:endParaRPr lang="en-US" dirty="0"/>
          </a:p>
        </p:txBody>
      </p:sp>
      <p:sp>
        <p:nvSpPr>
          <p:cNvPr id="19" name="TextBox 18">
            <a:extLst>
              <a:ext uri="{FF2B5EF4-FFF2-40B4-BE49-F238E27FC236}">
                <a16:creationId xmlns:a16="http://schemas.microsoft.com/office/drawing/2014/main" id="{648E92A3-ED80-BE30-658F-46CFE27444FE}"/>
              </a:ext>
            </a:extLst>
          </p:cNvPr>
          <p:cNvSpPr txBox="1"/>
          <p:nvPr/>
        </p:nvSpPr>
        <p:spPr>
          <a:xfrm>
            <a:off x="6776570" y="2609833"/>
            <a:ext cx="4742330" cy="3539430"/>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mj-lt"/>
              </a:rPr>
              <a:t>Make your trip </a:t>
            </a:r>
            <a:r>
              <a:rPr lang="en-IN" sz="2800" dirty="0">
                <a:latin typeface="+mj-lt"/>
              </a:rPr>
              <a:t>is mostly used for booking. </a:t>
            </a:r>
          </a:p>
          <a:p>
            <a:pPr marL="457200" indent="-457200">
              <a:buFont typeface="Arial" panose="020B0604020202020204" pitchFamily="34" charset="0"/>
              <a:buChar char="•"/>
            </a:pPr>
            <a:r>
              <a:rPr lang="en-IN" sz="2800" dirty="0">
                <a:latin typeface="+mj-lt"/>
              </a:rPr>
              <a:t>Approximate </a:t>
            </a:r>
            <a:r>
              <a:rPr lang="en-IN" sz="2800" b="1" dirty="0">
                <a:latin typeface="+mj-lt"/>
              </a:rPr>
              <a:t>10%</a:t>
            </a:r>
            <a:r>
              <a:rPr lang="en-IN" sz="2800" dirty="0">
                <a:latin typeface="+mj-lt"/>
              </a:rPr>
              <a:t> of bookings are done by </a:t>
            </a:r>
            <a:r>
              <a:rPr lang="en-IN" sz="2800" b="1" dirty="0">
                <a:latin typeface="+mj-lt"/>
              </a:rPr>
              <a:t>Hotels booking platform</a:t>
            </a:r>
            <a:r>
              <a:rPr lang="en-IN" sz="2800" dirty="0">
                <a:latin typeface="+mj-lt"/>
              </a:rPr>
              <a:t>.</a:t>
            </a:r>
          </a:p>
          <a:p>
            <a:pPr marL="457200" indent="-457200">
              <a:buFont typeface="Arial" panose="020B0604020202020204" pitchFamily="34" charset="0"/>
              <a:buChar char="•"/>
            </a:pPr>
            <a:r>
              <a:rPr lang="en-IN" sz="2800" dirty="0">
                <a:latin typeface="+mj-lt"/>
              </a:rPr>
              <a:t>Approximate </a:t>
            </a:r>
            <a:r>
              <a:rPr lang="en-IN" sz="2800" b="1" dirty="0">
                <a:latin typeface="+mj-lt"/>
              </a:rPr>
              <a:t>5%</a:t>
            </a:r>
            <a:r>
              <a:rPr lang="en-IN" sz="2800" dirty="0">
                <a:latin typeface="+mj-lt"/>
              </a:rPr>
              <a:t> of bookings are done in </a:t>
            </a:r>
            <a:r>
              <a:rPr lang="en-IN" sz="2800" b="1" dirty="0">
                <a:latin typeface="+mj-lt"/>
              </a:rPr>
              <a:t>Hotels Offline Mode.</a:t>
            </a:r>
          </a:p>
        </p:txBody>
      </p:sp>
      <p:pic>
        <p:nvPicPr>
          <p:cNvPr id="7" name="Content Placeholder 6">
            <a:extLst>
              <a:ext uri="{FF2B5EF4-FFF2-40B4-BE49-F238E27FC236}">
                <a16:creationId xmlns:a16="http://schemas.microsoft.com/office/drawing/2014/main" id="{DB7A201D-6511-1F73-50CF-3CEAAF292083}"/>
              </a:ext>
            </a:extLst>
          </p:cNvPr>
          <p:cNvPicPr>
            <a:picLocks noGrp="1" noChangeAspect="1"/>
          </p:cNvPicPr>
          <p:nvPr>
            <p:ph sz="quarter" idx="4"/>
          </p:nvPr>
        </p:nvPicPr>
        <p:blipFill rotWithShape="1">
          <a:blip r:embed="rId2"/>
          <a:srcRect l="40409" t="17301" r="26912" b="25335"/>
          <a:stretch/>
        </p:blipFill>
        <p:spPr>
          <a:xfrm>
            <a:off x="1111624" y="2175449"/>
            <a:ext cx="4742330" cy="4682551"/>
          </a:xfrm>
        </p:spPr>
      </p:pic>
    </p:spTree>
    <p:extLst>
      <p:ext uri="{BB962C8B-B14F-4D97-AF65-F5344CB8AC3E}">
        <p14:creationId xmlns:p14="http://schemas.microsoft.com/office/powerpoint/2010/main" val="331208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B8D3A-FEC5-F967-09C7-414BAEDDDA3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DCE4BCF-100B-6424-3999-9498AA6A2DC6}"/>
              </a:ext>
            </a:extLst>
          </p:cNvPr>
          <p:cNvSpPr>
            <a:spLocks noGrp="1"/>
          </p:cNvSpPr>
          <p:nvPr>
            <p:ph type="title"/>
          </p:nvPr>
        </p:nvSpPr>
        <p:spPr>
          <a:xfrm>
            <a:off x="371475" y="560742"/>
            <a:ext cx="11520487" cy="755649"/>
          </a:xfrm>
        </p:spPr>
        <p:txBody>
          <a:bodyPr>
            <a:normAutofit/>
          </a:bodyPr>
          <a:lstStyle/>
          <a:p>
            <a:r>
              <a:rPr lang="en-US" sz="4800" dirty="0"/>
              <a:t>CONTACT INFORMATION</a:t>
            </a:r>
          </a:p>
        </p:txBody>
      </p:sp>
      <p:sp>
        <p:nvSpPr>
          <p:cNvPr id="3" name="Slide Number Placeholder 2">
            <a:extLst>
              <a:ext uri="{FF2B5EF4-FFF2-40B4-BE49-F238E27FC236}">
                <a16:creationId xmlns:a16="http://schemas.microsoft.com/office/drawing/2014/main" id="{60CD5007-3E66-CC7B-0282-F3CDC3345BE8}"/>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8" name="TextBox 7">
            <a:extLst>
              <a:ext uri="{FF2B5EF4-FFF2-40B4-BE49-F238E27FC236}">
                <a16:creationId xmlns:a16="http://schemas.microsoft.com/office/drawing/2014/main" id="{2F5F5F60-6B7C-055D-6766-52808BBB78B8}"/>
              </a:ext>
            </a:extLst>
          </p:cNvPr>
          <p:cNvSpPr txBox="1"/>
          <p:nvPr/>
        </p:nvSpPr>
        <p:spPr>
          <a:xfrm>
            <a:off x="510989" y="2459504"/>
            <a:ext cx="10712824" cy="3785652"/>
          </a:xfrm>
          <a:prstGeom prst="rect">
            <a:avLst/>
          </a:prstGeom>
          <a:noFill/>
        </p:spPr>
        <p:txBody>
          <a:bodyPr wrap="square" rtlCol="0">
            <a:spAutoFit/>
          </a:bodyPr>
          <a:lstStyle/>
          <a:p>
            <a:r>
              <a:rPr lang="en-IN" sz="3600" b="1" dirty="0"/>
              <a:t>Name:- Aayush Khanna</a:t>
            </a:r>
          </a:p>
          <a:p>
            <a:r>
              <a:rPr lang="en-IN" sz="3600" b="1" dirty="0"/>
              <a:t>Phone:- +91 7351830828</a:t>
            </a:r>
          </a:p>
          <a:p>
            <a:r>
              <a:rPr lang="en-IN" sz="3600" b="1" dirty="0"/>
              <a:t>Email:- </a:t>
            </a:r>
            <a:r>
              <a:rPr lang="en-IN" sz="3600" b="1" dirty="0">
                <a:hlinkClick r:id="rId2"/>
              </a:rPr>
              <a:t>aayushkhanna0201@gmail.com</a:t>
            </a:r>
            <a:endParaRPr lang="en-IN" sz="3600" b="1" dirty="0"/>
          </a:p>
          <a:p>
            <a:r>
              <a:rPr lang="en-IN" sz="3600" b="1" dirty="0"/>
              <a:t>LinkedIn:- </a:t>
            </a:r>
            <a:r>
              <a:rPr lang="en-IN" sz="3600" b="1" dirty="0">
                <a:hlinkClick r:id="rId3"/>
              </a:rPr>
              <a:t>https://www.linkedin.com/in/aayush-khanna-0192a6219/</a:t>
            </a:r>
            <a:endParaRPr lang="en-IN" sz="3600" b="1" dirty="0"/>
          </a:p>
          <a:p>
            <a:r>
              <a:rPr lang="en-IN" sz="3600" b="1" dirty="0"/>
              <a:t>GitHub:- </a:t>
            </a:r>
            <a:r>
              <a:rPr lang="en-IN" sz="3600" b="1" dirty="0">
                <a:hlinkClick r:id="rId4"/>
              </a:rPr>
              <a:t>https://github.com/aayush674</a:t>
            </a:r>
            <a:endParaRPr lang="en-IN" sz="3600" b="1" dirty="0"/>
          </a:p>
          <a:p>
            <a:pPr algn="l">
              <a:buFont typeface="Arial" panose="020B0604020202020204" pitchFamily="34" charset="0"/>
              <a:buChar char="•"/>
            </a:pPr>
            <a:endParaRPr lang="en-GB" sz="2400" b="0" i="0" dirty="0">
              <a:solidFill>
                <a:srgbClr val="0D0D0D"/>
              </a:solidFill>
              <a:effectLst/>
              <a:latin typeface="Söhne"/>
            </a:endParaRPr>
          </a:p>
        </p:txBody>
      </p:sp>
    </p:spTree>
    <p:extLst>
      <p:ext uri="{BB962C8B-B14F-4D97-AF65-F5344CB8AC3E}">
        <p14:creationId xmlns:p14="http://schemas.microsoft.com/office/powerpoint/2010/main" val="718494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DFF2-AE94-D537-2841-08D6217B9A70}"/>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A7ECFFD0-DBBA-4DD2-0D9A-75FD37D0AC0E}"/>
              </a:ext>
            </a:extLst>
          </p:cNvPr>
          <p:cNvSpPr>
            <a:spLocks noGrp="1"/>
          </p:cNvSpPr>
          <p:nvPr>
            <p:ph idx="1"/>
          </p:nvPr>
        </p:nvSpPr>
        <p:spPr/>
        <p:txBody>
          <a:bodyPr>
            <a:normAutofit/>
          </a:bodyPr>
          <a:lstStyle/>
          <a:p>
            <a:pPr marL="0" indent="0" algn="ctr">
              <a:buNone/>
            </a:pPr>
            <a:endParaRPr lang="en-IN" sz="4800" b="1" dirty="0"/>
          </a:p>
          <a:p>
            <a:pPr marL="0" indent="0" algn="ctr">
              <a:buNone/>
            </a:pPr>
            <a:endParaRPr lang="en-IN" sz="4800" b="1" dirty="0"/>
          </a:p>
          <a:p>
            <a:pPr marL="0" indent="0" algn="ctr">
              <a:buNone/>
            </a:pPr>
            <a:r>
              <a:rPr lang="en-IN" sz="6600" b="1" dirty="0">
                <a:ln>
                  <a:solidFill>
                    <a:schemeClr val="tx2">
                      <a:lumMod val="50000"/>
                    </a:schemeClr>
                  </a:solidFill>
                </a:ln>
                <a:solidFill>
                  <a:schemeClr val="accent5">
                    <a:lumMod val="75000"/>
                  </a:schemeClr>
                </a:solidFill>
              </a:rPr>
              <a:t>THANK YOU</a:t>
            </a:r>
          </a:p>
        </p:txBody>
      </p:sp>
      <p:sp>
        <p:nvSpPr>
          <p:cNvPr id="4" name="Slide Number Placeholder 3">
            <a:extLst>
              <a:ext uri="{FF2B5EF4-FFF2-40B4-BE49-F238E27FC236}">
                <a16:creationId xmlns:a16="http://schemas.microsoft.com/office/drawing/2014/main" id="{3D4D287D-6602-4F99-877D-54DF222EB81B}"/>
              </a:ext>
            </a:extLst>
          </p:cNvPr>
          <p:cNvSpPr>
            <a:spLocks noGrp="1"/>
          </p:cNvSpPr>
          <p:nvPr>
            <p:ph type="sldNum" sz="quarter" idx="12"/>
          </p:nvPr>
        </p:nvSpPr>
        <p:spPr/>
        <p:txBody>
          <a:bodyPr/>
          <a:lstStyle/>
          <a:p>
            <a:fld id="{03DC2DEF-D2FE-4B45-ABA4-9F153FD1C98A}" type="slidenum">
              <a:rPr lang="en-US" smtClean="0"/>
              <a:t>14</a:t>
            </a:fld>
            <a:endParaRPr lang="en-US" dirty="0"/>
          </a:p>
        </p:txBody>
      </p:sp>
    </p:spTree>
    <p:extLst>
      <p:ext uri="{BB962C8B-B14F-4D97-AF65-F5344CB8AC3E}">
        <p14:creationId xmlns:p14="http://schemas.microsoft.com/office/powerpoint/2010/main" val="187860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690282"/>
            <a:ext cx="5272764" cy="1135490"/>
          </a:xfrm>
        </p:spPr>
        <p:txBody>
          <a:bodyPr/>
          <a:lstStyle/>
          <a:p>
            <a:r>
              <a:rPr lang="en-US" sz="6600" dirty="0"/>
              <a:t>CONTENT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2232211"/>
            <a:ext cx="5272764" cy="3768883"/>
          </a:xfrm>
        </p:spPr>
        <p:txBody>
          <a:bodyPr>
            <a:normAutofit/>
          </a:bodyPr>
          <a:lstStyle/>
          <a:p>
            <a:r>
              <a:rPr lang="en-US" sz="2400" b="1" dirty="0">
                <a:latin typeface="+mj-lt"/>
              </a:rPr>
              <a:t>CATEGORY ANALYSIS</a:t>
            </a:r>
          </a:p>
          <a:p>
            <a:r>
              <a:rPr lang="en-US" sz="2400" b="1" dirty="0">
                <a:latin typeface="+mj-lt"/>
              </a:rPr>
              <a:t>ROOM CLASS ANALYSIS</a:t>
            </a:r>
          </a:p>
          <a:p>
            <a:r>
              <a:rPr lang="en-US" sz="2400" b="1" dirty="0">
                <a:latin typeface="+mj-lt"/>
              </a:rPr>
              <a:t>REVENUE DISTRIBUTION</a:t>
            </a:r>
          </a:p>
          <a:p>
            <a:r>
              <a:rPr lang="en-US" sz="2400" b="1" dirty="0">
                <a:latin typeface="+mj-lt"/>
              </a:rPr>
              <a:t>CANCELLATION RATES</a:t>
            </a:r>
          </a:p>
          <a:p>
            <a:r>
              <a:rPr lang="en-US" sz="2400" b="1" dirty="0">
                <a:latin typeface="+mj-lt"/>
              </a:rPr>
              <a:t>CAPACITY CONSUMPTION</a:t>
            </a:r>
          </a:p>
          <a:p>
            <a:r>
              <a:rPr lang="en-US" sz="2400" b="1" dirty="0">
                <a:latin typeface="+mj-lt"/>
              </a:rPr>
              <a:t>TIME SERIES ANALYSIS</a:t>
            </a:r>
          </a:p>
          <a:p>
            <a:r>
              <a:rPr lang="en-US" sz="2400" b="1" dirty="0">
                <a:latin typeface="+mj-lt"/>
              </a:rPr>
              <a:t>CUSTOMER RATING ANALYSIS</a:t>
            </a:r>
          </a:p>
          <a:p>
            <a:r>
              <a:rPr lang="en-US" sz="2400" b="1" dirty="0">
                <a:latin typeface="+mj-lt"/>
              </a:rPr>
              <a:t>BOOKING PLATFORM ANALYSIS</a:t>
            </a:r>
          </a:p>
          <a:p>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8" name="Picture Placeholder 7">
            <a:extLst>
              <a:ext uri="{FF2B5EF4-FFF2-40B4-BE49-F238E27FC236}">
                <a16:creationId xmlns:a16="http://schemas.microsoft.com/office/drawing/2014/main" id="{2E3CE949-D03C-0E4F-5E43-31729113B07B}"/>
              </a:ext>
            </a:extLst>
          </p:cNvPr>
          <p:cNvPicPr>
            <a:picLocks noGrp="1" noChangeAspect="1"/>
          </p:cNvPicPr>
          <p:nvPr>
            <p:ph type="pic" sz="quarter" idx="13"/>
          </p:nvPr>
        </p:nvPicPr>
        <p:blipFill>
          <a:blip r:embed="rId2"/>
          <a:srcRect l="15642" r="15642"/>
          <a:stretch>
            <a:fillRect/>
          </a:stretch>
        </p:blipFill>
        <p:spPr>
          <a:xfrm>
            <a:off x="129709" y="936811"/>
            <a:ext cx="6038009" cy="4984377"/>
          </a:xfrm>
          <a:ln w="76200">
            <a:solidFill>
              <a:srgbClr val="00A09D"/>
            </a:solidFill>
          </a:ln>
        </p:spPr>
      </p:pic>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560742"/>
            <a:ext cx="11520487" cy="755649"/>
          </a:xfrm>
        </p:spPr>
        <p:txBody>
          <a:bodyPr>
            <a:normAutofit/>
          </a:bodyPr>
          <a:lstStyle/>
          <a:p>
            <a:r>
              <a:rPr lang="en-US" sz="4800" dirty="0"/>
              <a:t>CATEGORY ANALYSIS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3</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a:xfrm>
            <a:off x="371475" y="4582471"/>
            <a:ext cx="2882713" cy="518457"/>
          </a:xfrm>
        </p:spPr>
        <p:txBody>
          <a:bodyPr>
            <a:normAutofit/>
          </a:bodyPr>
          <a:lstStyle/>
          <a:p>
            <a:r>
              <a:rPr lang="en-US" dirty="0"/>
              <a:t>2. LUXURY CATEGORY</a:t>
            </a:r>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452668" y="5100928"/>
            <a:ext cx="1860227" cy="1584102"/>
          </a:xfrm>
        </p:spPr>
        <p:txBody>
          <a:bodyPr/>
          <a:lstStyle/>
          <a:p>
            <a:r>
              <a:rPr lang="en-IN" sz="1800" b="0" i="0" u="none" strike="noStrike" dirty="0">
                <a:solidFill>
                  <a:srgbClr val="000000"/>
                </a:solidFill>
                <a:effectLst/>
                <a:latin typeface="Calibri" panose="020F0502020204030204" pitchFamily="34" charset="0"/>
              </a:rPr>
              <a:t>Atliq Grands</a:t>
            </a:r>
            <a:endParaRPr lang="en-IN" dirty="0"/>
          </a:p>
          <a:p>
            <a:r>
              <a:rPr lang="en-IN" sz="1800" b="0" i="0" u="none" strike="noStrike" dirty="0">
                <a:solidFill>
                  <a:srgbClr val="000000"/>
                </a:solidFill>
                <a:effectLst/>
                <a:latin typeface="Calibri" panose="020F0502020204030204" pitchFamily="34" charset="0"/>
              </a:rPr>
              <a:t>Atliq Exotica</a:t>
            </a:r>
            <a:endParaRPr lang="en-IN" dirty="0"/>
          </a:p>
          <a:p>
            <a:r>
              <a:rPr lang="en-IN" sz="1800" b="0" i="0" u="none" strike="noStrike" dirty="0">
                <a:solidFill>
                  <a:srgbClr val="000000"/>
                </a:solidFill>
                <a:effectLst/>
                <a:latin typeface="Calibri" panose="020F0502020204030204" pitchFamily="34" charset="0"/>
              </a:rPr>
              <a:t>Atliq Blu</a:t>
            </a:r>
          </a:p>
          <a:p>
            <a:r>
              <a:rPr lang="en-IN" dirty="0">
                <a:solidFill>
                  <a:srgbClr val="000000"/>
                </a:solidFill>
                <a:latin typeface="Calibri" panose="020F0502020204030204" pitchFamily="34" charset="0"/>
              </a:rPr>
              <a:t>Atliq Bay</a:t>
            </a:r>
          </a:p>
          <a:p>
            <a:pPr marL="0" indent="0">
              <a:buNone/>
            </a:pPr>
            <a:endParaRPr lang="en-US"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a:xfrm>
            <a:off x="371475" y="2277035"/>
            <a:ext cx="3555066" cy="972443"/>
          </a:xfrm>
        </p:spPr>
        <p:txBody>
          <a:bodyPr/>
          <a:lstStyle/>
          <a:p>
            <a:r>
              <a:rPr lang="en-US" sz="2800" dirty="0"/>
              <a:t>BY PROPERTY NAME:-</a:t>
            </a:r>
          </a:p>
          <a:p>
            <a:r>
              <a:rPr lang="en-US" dirty="0"/>
              <a:t>1. BUSINESS CATEGORY</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55762" y="3249478"/>
            <a:ext cx="2658595" cy="1197018"/>
          </a:xfrm>
        </p:spPr>
        <p:txBody>
          <a:bodyPr/>
          <a:lstStyle/>
          <a:p>
            <a:r>
              <a:rPr lang="en-IN" sz="1800" b="0" i="0" u="none" strike="noStrike" dirty="0">
                <a:solidFill>
                  <a:srgbClr val="000000"/>
                </a:solidFill>
                <a:effectLst/>
                <a:latin typeface="Calibri" panose="020F0502020204030204" pitchFamily="34" charset="0"/>
              </a:rPr>
              <a:t>Atliq City</a:t>
            </a:r>
            <a:r>
              <a:rPr lang="en-IN" dirty="0"/>
              <a:t> </a:t>
            </a:r>
          </a:p>
          <a:p>
            <a:r>
              <a:rPr lang="en-IN" sz="1800" b="0" i="0" u="none" strike="noStrike" dirty="0">
                <a:solidFill>
                  <a:srgbClr val="000000"/>
                </a:solidFill>
                <a:effectLst/>
                <a:latin typeface="Calibri" panose="020F0502020204030204" pitchFamily="34" charset="0"/>
              </a:rPr>
              <a:t>Atliq Palace</a:t>
            </a:r>
            <a:r>
              <a:rPr lang="en-IN" dirty="0"/>
              <a:t> </a:t>
            </a:r>
          </a:p>
          <a:p>
            <a:r>
              <a:rPr lang="en-IN" sz="1800" b="0" i="0" u="none" strike="noStrike" dirty="0">
                <a:solidFill>
                  <a:srgbClr val="000000"/>
                </a:solidFill>
                <a:effectLst/>
                <a:latin typeface="Calibri" panose="020F0502020204030204" pitchFamily="34" charset="0"/>
              </a:rPr>
              <a:t>Atliq Seasons</a:t>
            </a:r>
            <a:r>
              <a:rPr lang="en-IN" dirty="0"/>
              <a:t> </a:t>
            </a:r>
            <a:endParaRPr lang="en-US" dirty="0"/>
          </a:p>
        </p:txBody>
      </p:sp>
      <p:sp>
        <p:nvSpPr>
          <p:cNvPr id="14" name="Text Placeholder 9">
            <a:extLst>
              <a:ext uri="{FF2B5EF4-FFF2-40B4-BE49-F238E27FC236}">
                <a16:creationId xmlns:a16="http://schemas.microsoft.com/office/drawing/2014/main" id="{89885805-03A1-9DB5-8258-C81487B2BEA9}"/>
              </a:ext>
            </a:extLst>
          </p:cNvPr>
          <p:cNvSpPr txBox="1">
            <a:spLocks/>
          </p:cNvSpPr>
          <p:nvPr/>
        </p:nvSpPr>
        <p:spPr>
          <a:xfrm>
            <a:off x="6987428" y="2176041"/>
            <a:ext cx="3555066" cy="75564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BY ROOM CLASS :-</a:t>
            </a:r>
          </a:p>
        </p:txBody>
      </p:sp>
      <p:sp>
        <p:nvSpPr>
          <p:cNvPr id="15" name="Text Placeholder 9">
            <a:extLst>
              <a:ext uri="{FF2B5EF4-FFF2-40B4-BE49-F238E27FC236}">
                <a16:creationId xmlns:a16="http://schemas.microsoft.com/office/drawing/2014/main" id="{651A3019-47CD-8009-61A2-FEBBCE9C97D2}"/>
              </a:ext>
            </a:extLst>
          </p:cNvPr>
          <p:cNvSpPr txBox="1">
            <a:spLocks/>
          </p:cNvSpPr>
          <p:nvPr/>
        </p:nvSpPr>
        <p:spPr>
          <a:xfrm>
            <a:off x="6987428" y="2931690"/>
            <a:ext cx="4057090" cy="203498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AutoNum type="arabicPeriod"/>
            </a:pPr>
            <a:r>
              <a:rPr lang="en-US" dirty="0"/>
              <a:t>PRESIDENTIAL –</a:t>
            </a:r>
            <a:r>
              <a:rPr lang="en-US" b="0" dirty="0"/>
              <a:t> Most Expensive</a:t>
            </a:r>
            <a:endParaRPr lang="en-US" dirty="0"/>
          </a:p>
          <a:p>
            <a:pPr marL="457200" indent="-457200">
              <a:buAutoNum type="arabicPeriod"/>
            </a:pPr>
            <a:r>
              <a:rPr lang="en-US" dirty="0"/>
              <a:t>PREMIUM</a:t>
            </a:r>
          </a:p>
          <a:p>
            <a:pPr marL="457200" indent="-457200">
              <a:buAutoNum type="arabicPeriod"/>
            </a:pPr>
            <a:r>
              <a:rPr lang="en-US" dirty="0"/>
              <a:t>ELITE</a:t>
            </a:r>
          </a:p>
          <a:p>
            <a:pPr marL="457200" indent="-457200">
              <a:buAutoNum type="arabicPeriod"/>
            </a:pPr>
            <a:r>
              <a:rPr lang="en-US" dirty="0"/>
              <a:t>STANDARD – </a:t>
            </a:r>
            <a:r>
              <a:rPr lang="en-US" b="0" dirty="0"/>
              <a:t>Least Expensive</a:t>
            </a:r>
            <a:endParaRPr lang="en-US" dirty="0"/>
          </a:p>
          <a:p>
            <a:pPr marL="457200" indent="-457200">
              <a:buAutoNum type="arabicPeriod"/>
            </a:pPr>
            <a:endParaRPr lang="en-US" dirty="0"/>
          </a:p>
        </p:txBody>
      </p:sp>
    </p:spTree>
    <p:extLst>
      <p:ext uri="{BB962C8B-B14F-4D97-AF65-F5344CB8AC3E}">
        <p14:creationId xmlns:p14="http://schemas.microsoft.com/office/powerpoint/2010/main" val="1154969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9972-A104-0642-8B19-654ACCCF6C6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C068848-26A6-2D35-2336-63A8272E0E6D}"/>
              </a:ext>
            </a:extLst>
          </p:cNvPr>
          <p:cNvSpPr>
            <a:spLocks noGrp="1"/>
          </p:cNvSpPr>
          <p:nvPr>
            <p:ph type="title"/>
          </p:nvPr>
        </p:nvSpPr>
        <p:spPr>
          <a:xfrm>
            <a:off x="371475" y="560742"/>
            <a:ext cx="11520487" cy="755649"/>
          </a:xfrm>
        </p:spPr>
        <p:txBody>
          <a:bodyPr>
            <a:normAutofit/>
          </a:bodyPr>
          <a:lstStyle/>
          <a:p>
            <a:r>
              <a:rPr lang="en-US" sz="4800" dirty="0"/>
              <a:t>ROOM CLASS WISE REVENUE</a:t>
            </a:r>
          </a:p>
        </p:txBody>
      </p:sp>
      <p:sp>
        <p:nvSpPr>
          <p:cNvPr id="3" name="Slide Number Placeholder 2">
            <a:extLst>
              <a:ext uri="{FF2B5EF4-FFF2-40B4-BE49-F238E27FC236}">
                <a16:creationId xmlns:a16="http://schemas.microsoft.com/office/drawing/2014/main" id="{D0BC1F43-27F0-9359-2F3B-F5ECF8F334BE}"/>
              </a:ext>
            </a:extLst>
          </p:cNvPr>
          <p:cNvSpPr>
            <a:spLocks noGrp="1"/>
          </p:cNvSpPr>
          <p:nvPr>
            <p:ph type="sldNum" sz="quarter" idx="12"/>
          </p:nvPr>
        </p:nvSpPr>
        <p:spPr/>
        <p:txBody>
          <a:bodyPr/>
          <a:lstStyle/>
          <a:p>
            <a:fld id="{03DC2DEF-D2FE-4B45-ABA4-9F153FD1C98A}" type="slidenum">
              <a:rPr lang="en-US" smtClean="0"/>
              <a:t>4</a:t>
            </a:fld>
            <a:endParaRPr lang="en-US" dirty="0"/>
          </a:p>
        </p:txBody>
      </p:sp>
      <p:sp>
        <p:nvSpPr>
          <p:cNvPr id="19" name="TextBox 18">
            <a:extLst>
              <a:ext uri="{FF2B5EF4-FFF2-40B4-BE49-F238E27FC236}">
                <a16:creationId xmlns:a16="http://schemas.microsoft.com/office/drawing/2014/main" id="{CB41B361-9D37-984A-3974-6FD810772C03}"/>
              </a:ext>
            </a:extLst>
          </p:cNvPr>
          <p:cNvSpPr txBox="1"/>
          <p:nvPr/>
        </p:nvSpPr>
        <p:spPr>
          <a:xfrm>
            <a:off x="7566213" y="2967318"/>
            <a:ext cx="3952688" cy="1569660"/>
          </a:xfrm>
          <a:prstGeom prst="rect">
            <a:avLst/>
          </a:prstGeom>
          <a:noFill/>
        </p:spPr>
        <p:txBody>
          <a:bodyPr wrap="square" rtlCol="0">
            <a:spAutoFit/>
          </a:bodyPr>
          <a:lstStyle/>
          <a:p>
            <a:r>
              <a:rPr lang="en-US" sz="3200" b="1" dirty="0">
                <a:latin typeface="+mj-lt"/>
              </a:rPr>
              <a:t>Elite rooms have contributed the most in the revenue.</a:t>
            </a:r>
          </a:p>
        </p:txBody>
      </p:sp>
      <p:pic>
        <p:nvPicPr>
          <p:cNvPr id="5" name="Picture 4">
            <a:extLst>
              <a:ext uri="{FF2B5EF4-FFF2-40B4-BE49-F238E27FC236}">
                <a16:creationId xmlns:a16="http://schemas.microsoft.com/office/drawing/2014/main" id="{867556D4-738C-7D5A-42D8-0B21B5057EF3}"/>
              </a:ext>
            </a:extLst>
          </p:cNvPr>
          <p:cNvPicPr>
            <a:picLocks noChangeAspect="1"/>
          </p:cNvPicPr>
          <p:nvPr/>
        </p:nvPicPr>
        <p:blipFill rotWithShape="1">
          <a:blip r:embed="rId2"/>
          <a:srcRect l="39485" t="22366" r="28824" b="20583"/>
          <a:stretch/>
        </p:blipFill>
        <p:spPr>
          <a:xfrm>
            <a:off x="482433" y="2097741"/>
            <a:ext cx="5532886" cy="4484237"/>
          </a:xfrm>
          <a:prstGeom prst="rect">
            <a:avLst/>
          </a:prstGeom>
        </p:spPr>
      </p:pic>
    </p:spTree>
    <p:extLst>
      <p:ext uri="{BB962C8B-B14F-4D97-AF65-F5344CB8AC3E}">
        <p14:creationId xmlns:p14="http://schemas.microsoft.com/office/powerpoint/2010/main" val="3769713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5F03C-EC3E-369D-96A6-9A8CE82251E9}"/>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C6C28793-277D-FC29-FD8B-E3C3092390D8}"/>
              </a:ext>
            </a:extLst>
          </p:cNvPr>
          <p:cNvSpPr>
            <a:spLocks noGrp="1"/>
          </p:cNvSpPr>
          <p:nvPr>
            <p:ph type="title"/>
          </p:nvPr>
        </p:nvSpPr>
        <p:spPr/>
        <p:txBody>
          <a:bodyPr/>
          <a:lstStyle/>
          <a:p>
            <a:r>
              <a:rPr lang="en-US" dirty="0"/>
              <a:t>ROOM CLASS WISE PRICES</a:t>
            </a:r>
          </a:p>
        </p:txBody>
      </p:sp>
      <p:sp>
        <p:nvSpPr>
          <p:cNvPr id="3" name="Slide Number Placeholder 2">
            <a:extLst>
              <a:ext uri="{FF2B5EF4-FFF2-40B4-BE49-F238E27FC236}">
                <a16:creationId xmlns:a16="http://schemas.microsoft.com/office/drawing/2014/main" id="{5DAE71BD-5514-9670-0984-4472130880C2}"/>
              </a:ext>
            </a:extLst>
          </p:cNvPr>
          <p:cNvSpPr>
            <a:spLocks noGrp="1"/>
          </p:cNvSpPr>
          <p:nvPr>
            <p:ph type="sldNum" sz="quarter" idx="12"/>
          </p:nvPr>
        </p:nvSpPr>
        <p:spPr/>
        <p:txBody>
          <a:bodyPr/>
          <a:lstStyle/>
          <a:p>
            <a:fld id="{03DC2DEF-D2FE-4B45-ABA4-9F153FD1C98A}" type="slidenum">
              <a:rPr lang="en-US" smtClean="0"/>
              <a:t>5</a:t>
            </a:fld>
            <a:endParaRPr lang="en-US" dirty="0"/>
          </a:p>
        </p:txBody>
      </p:sp>
      <p:graphicFrame>
        <p:nvGraphicFramePr>
          <p:cNvPr id="21" name="Chart Placeholder 20">
            <a:extLst>
              <a:ext uri="{FF2B5EF4-FFF2-40B4-BE49-F238E27FC236}">
                <a16:creationId xmlns:a16="http://schemas.microsoft.com/office/drawing/2014/main" id="{6A885DE8-230B-73A3-E463-2D1AF3477C72}"/>
              </a:ext>
              <a:ext uri="{C183D7F6-B498-43B3-948B-1728B52AA6E4}">
                <adec:decorative xmlns:adec="http://schemas.microsoft.com/office/drawing/2017/decorative" val="1"/>
              </a:ext>
            </a:extLst>
          </p:cNvPr>
          <p:cNvGraphicFramePr>
            <a:graphicFrameLocks noGrp="1"/>
          </p:cNvGraphicFramePr>
          <p:nvPr>
            <p:ph type="chart" sz="quarter" idx="13"/>
          </p:nvPr>
        </p:nvGraphicFramePr>
        <p:xfrm flipV="1">
          <a:off x="4900613" y="1187769"/>
          <a:ext cx="4377858" cy="4571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Placeholder 17">
            <a:extLst>
              <a:ext uri="{FF2B5EF4-FFF2-40B4-BE49-F238E27FC236}">
                <a16:creationId xmlns:a16="http://schemas.microsoft.com/office/drawing/2014/main" id="{BE930B65-7BED-84B7-19CB-3B231CA66F80}"/>
              </a:ext>
            </a:extLst>
          </p:cNvPr>
          <p:cNvSpPr>
            <a:spLocks noGrp="1"/>
          </p:cNvSpPr>
          <p:nvPr>
            <p:ph type="body" sz="quarter" idx="14"/>
          </p:nvPr>
        </p:nvSpPr>
        <p:spPr/>
        <p:txBody>
          <a:bodyPr/>
          <a:lstStyle/>
          <a:p>
            <a:pPr algn="ctr"/>
            <a:endParaRPr lang="en-US" b="1" dirty="0">
              <a:latin typeface="+mj-lt"/>
            </a:endParaRPr>
          </a:p>
          <a:p>
            <a:pPr algn="ctr"/>
            <a:r>
              <a:rPr lang="en-US" b="1" dirty="0">
                <a:latin typeface="+mj-lt"/>
              </a:rPr>
              <a:t>Most Expensive City – Mumbai</a:t>
            </a:r>
          </a:p>
          <a:p>
            <a:pPr marL="0" indent="0">
              <a:buNone/>
            </a:pPr>
            <a:endParaRPr lang="en-US" b="1" dirty="0">
              <a:latin typeface="+mj-lt"/>
            </a:endParaRPr>
          </a:p>
          <a:p>
            <a:pPr algn="ctr"/>
            <a:r>
              <a:rPr lang="en-US" b="1" dirty="0">
                <a:latin typeface="+mj-lt"/>
              </a:rPr>
              <a:t>Least Expensive City – Hyderabad</a:t>
            </a:r>
          </a:p>
          <a:p>
            <a:pPr marL="0" indent="0" algn="ctr">
              <a:buNone/>
            </a:pPr>
            <a:endParaRPr lang="en-US" b="1" dirty="0">
              <a:latin typeface="+mj-lt"/>
            </a:endParaRPr>
          </a:p>
          <a:p>
            <a:pPr algn="ctr"/>
            <a:r>
              <a:rPr lang="en-US" b="1" dirty="0">
                <a:latin typeface="+mj-lt"/>
              </a:rPr>
              <a:t>Most Expensive Category – Presidential</a:t>
            </a:r>
          </a:p>
          <a:p>
            <a:endParaRPr lang="en-US" dirty="0"/>
          </a:p>
        </p:txBody>
      </p:sp>
      <p:pic>
        <p:nvPicPr>
          <p:cNvPr id="4" name="Picture 3">
            <a:extLst>
              <a:ext uri="{FF2B5EF4-FFF2-40B4-BE49-F238E27FC236}">
                <a16:creationId xmlns:a16="http://schemas.microsoft.com/office/drawing/2014/main" id="{C70FCBDC-BD1E-5950-8F7D-EDEE7078CC00}"/>
              </a:ext>
            </a:extLst>
          </p:cNvPr>
          <p:cNvPicPr>
            <a:picLocks noChangeAspect="1"/>
          </p:cNvPicPr>
          <p:nvPr/>
        </p:nvPicPr>
        <p:blipFill rotWithShape="1">
          <a:blip r:embed="rId3"/>
          <a:srcRect l="36912" t="42997" r="24322" b="15697"/>
          <a:stretch/>
        </p:blipFill>
        <p:spPr>
          <a:xfrm>
            <a:off x="4984376" y="1108015"/>
            <a:ext cx="7001435" cy="4788829"/>
          </a:xfrm>
          <a:prstGeom prst="rect">
            <a:avLst/>
          </a:prstGeom>
        </p:spPr>
      </p:pic>
    </p:spTree>
    <p:extLst>
      <p:ext uri="{BB962C8B-B14F-4D97-AF65-F5344CB8AC3E}">
        <p14:creationId xmlns:p14="http://schemas.microsoft.com/office/powerpoint/2010/main" val="3051689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dirty="0"/>
              <a:t>ROOM CLASS WISE BOOKINGS</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6</a:t>
            </a:fld>
            <a:endParaRPr lang="en-US" dirty="0"/>
          </a:p>
        </p:txBody>
      </p:sp>
      <p:graphicFrame>
        <p:nvGraphicFramePr>
          <p:cNvPr id="21" name="Chart Placeholder 20">
            <a:extLst>
              <a:ext uri="{FF2B5EF4-FFF2-40B4-BE49-F238E27FC236}">
                <a16:creationId xmlns:a16="http://schemas.microsoft.com/office/drawing/2014/main" id="{D8DD12A5-FE18-4970-8B30-E368D9BD860D}"/>
              </a:ext>
              <a:ext uri="{C183D7F6-B498-43B3-948B-1728B52AA6E4}">
                <adec:decorative xmlns:adec="http://schemas.microsoft.com/office/drawing/2017/decorative" val="1"/>
              </a:ext>
            </a:extLst>
          </p:cNvPr>
          <p:cNvGraphicFramePr>
            <a:graphicFrameLocks noGrp="1"/>
          </p:cNvGraphicFramePr>
          <p:nvPr>
            <p:ph type="chart" sz="quarter" idx="13"/>
            <p:extLst>
              <p:ext uri="{D42A27DB-BD31-4B8C-83A1-F6EECF244321}">
                <p14:modId xmlns:p14="http://schemas.microsoft.com/office/powerpoint/2010/main" val="3811544572"/>
              </p:ext>
            </p:extLst>
          </p:nvPr>
        </p:nvGraphicFramePr>
        <p:xfrm flipV="1">
          <a:off x="4900613" y="1187769"/>
          <a:ext cx="4377858" cy="4571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a:lstStyle/>
          <a:p>
            <a:endParaRPr lang="en-US" b="1" dirty="0"/>
          </a:p>
          <a:p>
            <a:endParaRPr lang="en-US" b="1" dirty="0"/>
          </a:p>
          <a:p>
            <a:pPr algn="ctr"/>
            <a:r>
              <a:rPr lang="en-US" b="1" dirty="0">
                <a:latin typeface="+mj-lt"/>
              </a:rPr>
              <a:t>Elite rooms have recorded highest number of bookings.</a:t>
            </a:r>
          </a:p>
          <a:p>
            <a:pPr algn="ctr"/>
            <a:endParaRPr lang="en-US" b="1" dirty="0">
              <a:latin typeface="+mj-lt"/>
            </a:endParaRPr>
          </a:p>
          <a:p>
            <a:pPr algn="ctr"/>
            <a:endParaRPr lang="en-US" b="1" dirty="0">
              <a:latin typeface="+mj-lt"/>
            </a:endParaRPr>
          </a:p>
          <a:p>
            <a:pPr algn="ctr"/>
            <a:r>
              <a:rPr lang="en-US" b="1" dirty="0">
                <a:latin typeface="+mj-lt"/>
              </a:rPr>
              <a:t>Presidential Rooms being the most expensive have the lowest bookings.</a:t>
            </a:r>
          </a:p>
          <a:p>
            <a:endParaRPr lang="en-US" dirty="0"/>
          </a:p>
        </p:txBody>
      </p:sp>
      <p:pic>
        <p:nvPicPr>
          <p:cNvPr id="4" name="Picture 3">
            <a:extLst>
              <a:ext uri="{FF2B5EF4-FFF2-40B4-BE49-F238E27FC236}">
                <a16:creationId xmlns:a16="http://schemas.microsoft.com/office/drawing/2014/main" id="{771184D3-5913-4A7F-675E-2110ADF25FEE}"/>
              </a:ext>
            </a:extLst>
          </p:cNvPr>
          <p:cNvPicPr>
            <a:picLocks noChangeAspect="1"/>
          </p:cNvPicPr>
          <p:nvPr/>
        </p:nvPicPr>
        <p:blipFill rotWithShape="1">
          <a:blip r:embed="rId3"/>
          <a:srcRect l="3047" t="20444" r="51617" b="31765"/>
          <a:stretch/>
        </p:blipFill>
        <p:spPr>
          <a:xfrm>
            <a:off x="5212416" y="1450975"/>
            <a:ext cx="6679546" cy="4219256"/>
          </a:xfrm>
          <a:prstGeom prst="rect">
            <a:avLst/>
          </a:prstGeom>
        </p:spPr>
      </p:pic>
    </p:spTree>
    <p:extLst>
      <p:ext uri="{BB962C8B-B14F-4D97-AF65-F5344CB8AC3E}">
        <p14:creationId xmlns:p14="http://schemas.microsoft.com/office/powerpoint/2010/main" val="290002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D917E-2A29-DC37-F1BA-A68A7F56BFAB}"/>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897E4FD2-75EE-2632-D5D4-22F416BE0BEF}"/>
              </a:ext>
            </a:extLst>
          </p:cNvPr>
          <p:cNvSpPr>
            <a:spLocks noGrp="1"/>
          </p:cNvSpPr>
          <p:nvPr>
            <p:ph type="title"/>
          </p:nvPr>
        </p:nvSpPr>
        <p:spPr/>
        <p:txBody>
          <a:bodyPr/>
          <a:lstStyle/>
          <a:p>
            <a:r>
              <a:rPr lang="en-US" dirty="0"/>
              <a:t>REVENUE DISTRIBUTION</a:t>
            </a:r>
          </a:p>
        </p:txBody>
      </p:sp>
      <p:sp>
        <p:nvSpPr>
          <p:cNvPr id="3" name="Slide Number Placeholder 2">
            <a:extLst>
              <a:ext uri="{FF2B5EF4-FFF2-40B4-BE49-F238E27FC236}">
                <a16:creationId xmlns:a16="http://schemas.microsoft.com/office/drawing/2014/main" id="{4D22C8A7-6FD7-935F-6BC2-C29F50ECED57}"/>
              </a:ext>
            </a:extLst>
          </p:cNvPr>
          <p:cNvSpPr>
            <a:spLocks noGrp="1"/>
          </p:cNvSpPr>
          <p:nvPr>
            <p:ph type="sldNum" sz="quarter" idx="12"/>
          </p:nvPr>
        </p:nvSpPr>
        <p:spPr/>
        <p:txBody>
          <a:bodyPr/>
          <a:lstStyle/>
          <a:p>
            <a:fld id="{03DC2DEF-D2FE-4B45-ABA4-9F153FD1C98A}" type="slidenum">
              <a:rPr lang="en-US" smtClean="0"/>
              <a:t>7</a:t>
            </a:fld>
            <a:endParaRPr lang="en-US" dirty="0"/>
          </a:p>
        </p:txBody>
      </p:sp>
      <p:graphicFrame>
        <p:nvGraphicFramePr>
          <p:cNvPr id="21" name="Chart Placeholder 20">
            <a:extLst>
              <a:ext uri="{FF2B5EF4-FFF2-40B4-BE49-F238E27FC236}">
                <a16:creationId xmlns:a16="http://schemas.microsoft.com/office/drawing/2014/main" id="{F275BD72-A91B-FACF-7956-D3B8EB264FAD}"/>
              </a:ext>
              <a:ext uri="{C183D7F6-B498-43B3-948B-1728B52AA6E4}">
                <adec:decorative xmlns:adec="http://schemas.microsoft.com/office/drawing/2017/decorative" val="1"/>
              </a:ext>
            </a:extLst>
          </p:cNvPr>
          <p:cNvGraphicFramePr>
            <a:graphicFrameLocks noGrp="1"/>
          </p:cNvGraphicFramePr>
          <p:nvPr>
            <p:ph type="chart" sz="quarter" idx="13"/>
          </p:nvPr>
        </p:nvGraphicFramePr>
        <p:xfrm flipV="1">
          <a:off x="4900613" y="1187769"/>
          <a:ext cx="4377858" cy="4571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Placeholder 17">
            <a:extLst>
              <a:ext uri="{FF2B5EF4-FFF2-40B4-BE49-F238E27FC236}">
                <a16:creationId xmlns:a16="http://schemas.microsoft.com/office/drawing/2014/main" id="{CEC72CEA-1713-AF14-0236-BD9C058A01DB}"/>
              </a:ext>
            </a:extLst>
          </p:cNvPr>
          <p:cNvSpPr>
            <a:spLocks noGrp="1"/>
          </p:cNvSpPr>
          <p:nvPr>
            <p:ph type="body" sz="quarter" idx="14"/>
          </p:nvPr>
        </p:nvSpPr>
        <p:spPr/>
        <p:txBody>
          <a:bodyPr/>
          <a:lstStyle/>
          <a:p>
            <a:endParaRPr lang="en-US" b="1" dirty="0">
              <a:latin typeface="+mj-lt"/>
            </a:endParaRPr>
          </a:p>
          <a:p>
            <a:endParaRPr lang="en-US" b="1" dirty="0">
              <a:latin typeface="+mj-lt"/>
            </a:endParaRPr>
          </a:p>
          <a:p>
            <a:pPr algn="ctr"/>
            <a:r>
              <a:rPr lang="en-US" b="1" dirty="0">
                <a:latin typeface="+mj-lt"/>
              </a:rPr>
              <a:t>Major revenue producing city – MUMBAI</a:t>
            </a:r>
          </a:p>
          <a:p>
            <a:pPr algn="ctr"/>
            <a:endParaRPr lang="en-US" b="1" dirty="0">
              <a:latin typeface="+mj-lt"/>
            </a:endParaRPr>
          </a:p>
          <a:p>
            <a:pPr algn="ctr"/>
            <a:r>
              <a:rPr lang="en-US" b="1" dirty="0">
                <a:latin typeface="+mj-lt"/>
              </a:rPr>
              <a:t>Other cities have contributes almost similar with Delhi contributing the least.</a:t>
            </a:r>
          </a:p>
          <a:p>
            <a:endParaRPr lang="en-US" b="1" dirty="0"/>
          </a:p>
        </p:txBody>
      </p:sp>
      <p:pic>
        <p:nvPicPr>
          <p:cNvPr id="7" name="Picture 6">
            <a:extLst>
              <a:ext uri="{FF2B5EF4-FFF2-40B4-BE49-F238E27FC236}">
                <a16:creationId xmlns:a16="http://schemas.microsoft.com/office/drawing/2014/main" id="{598B5612-EC78-1B81-91D3-A9527F675A01}"/>
              </a:ext>
            </a:extLst>
          </p:cNvPr>
          <p:cNvPicPr>
            <a:picLocks noChangeAspect="1"/>
          </p:cNvPicPr>
          <p:nvPr/>
        </p:nvPicPr>
        <p:blipFill rotWithShape="1">
          <a:blip r:embed="rId3"/>
          <a:srcRect l="39412" t="19677" r="26323" b="20308"/>
          <a:stretch/>
        </p:blipFill>
        <p:spPr>
          <a:xfrm>
            <a:off x="5709563" y="1019175"/>
            <a:ext cx="5532177" cy="5192651"/>
          </a:xfrm>
          <a:prstGeom prst="rect">
            <a:avLst/>
          </a:prstGeom>
        </p:spPr>
      </p:pic>
    </p:spTree>
    <p:extLst>
      <p:ext uri="{BB962C8B-B14F-4D97-AF65-F5344CB8AC3E}">
        <p14:creationId xmlns:p14="http://schemas.microsoft.com/office/powerpoint/2010/main" val="2185634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8EA8A-B318-4264-982C-1FBE956B67A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A84C7EE-F270-BA69-9FFC-5B49B0EFDDB7}"/>
              </a:ext>
            </a:extLst>
          </p:cNvPr>
          <p:cNvSpPr>
            <a:spLocks noGrp="1"/>
          </p:cNvSpPr>
          <p:nvPr>
            <p:ph type="title"/>
          </p:nvPr>
        </p:nvSpPr>
        <p:spPr>
          <a:xfrm>
            <a:off x="371475" y="560742"/>
            <a:ext cx="11520487" cy="755649"/>
          </a:xfrm>
        </p:spPr>
        <p:txBody>
          <a:bodyPr>
            <a:normAutofit/>
          </a:bodyPr>
          <a:lstStyle/>
          <a:p>
            <a:r>
              <a:rPr lang="en-US" sz="4800" dirty="0"/>
              <a:t>CANCELLATION RATES</a:t>
            </a:r>
          </a:p>
        </p:txBody>
      </p:sp>
      <p:sp>
        <p:nvSpPr>
          <p:cNvPr id="3" name="Slide Number Placeholder 2">
            <a:extLst>
              <a:ext uri="{FF2B5EF4-FFF2-40B4-BE49-F238E27FC236}">
                <a16:creationId xmlns:a16="http://schemas.microsoft.com/office/drawing/2014/main" id="{EA9A92C3-BCC4-2B0C-6DFB-1F128F4C215A}"/>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17" name="Content Placeholder 16">
            <a:extLst>
              <a:ext uri="{FF2B5EF4-FFF2-40B4-BE49-F238E27FC236}">
                <a16:creationId xmlns:a16="http://schemas.microsoft.com/office/drawing/2014/main" id="{161AFFD8-0891-82F6-BEAE-BED3BE7AFD2D}"/>
              </a:ext>
            </a:extLst>
          </p:cNvPr>
          <p:cNvPicPr>
            <a:picLocks noGrp="1" noChangeAspect="1"/>
          </p:cNvPicPr>
          <p:nvPr>
            <p:ph sz="quarter" idx="4"/>
          </p:nvPr>
        </p:nvPicPr>
        <p:blipFill rotWithShape="1">
          <a:blip r:embed="rId2"/>
          <a:srcRect l="38235" t="20581" r="27595" b="26802"/>
          <a:stretch/>
        </p:blipFill>
        <p:spPr>
          <a:xfrm>
            <a:off x="72011" y="1667435"/>
            <a:ext cx="6454295" cy="5156372"/>
          </a:xfrm>
        </p:spPr>
      </p:pic>
      <p:sp>
        <p:nvSpPr>
          <p:cNvPr id="19" name="TextBox 18">
            <a:extLst>
              <a:ext uri="{FF2B5EF4-FFF2-40B4-BE49-F238E27FC236}">
                <a16:creationId xmlns:a16="http://schemas.microsoft.com/office/drawing/2014/main" id="{6EA9E36F-0321-B996-7253-3DA5A6E6C694}"/>
              </a:ext>
            </a:extLst>
          </p:cNvPr>
          <p:cNvSpPr txBox="1"/>
          <p:nvPr/>
        </p:nvSpPr>
        <p:spPr>
          <a:xfrm>
            <a:off x="7566213" y="2967318"/>
            <a:ext cx="3952688" cy="1384995"/>
          </a:xfrm>
          <a:prstGeom prst="rect">
            <a:avLst/>
          </a:prstGeom>
          <a:noFill/>
        </p:spPr>
        <p:txBody>
          <a:bodyPr wrap="square" rtlCol="0">
            <a:spAutoFit/>
          </a:bodyPr>
          <a:lstStyle/>
          <a:p>
            <a:r>
              <a:rPr lang="en-IN" sz="2800" b="1" dirty="0">
                <a:latin typeface="+mj-lt"/>
              </a:rPr>
              <a:t>Average Cancellation Rate including all cities and categories = 25 - 26%</a:t>
            </a:r>
          </a:p>
        </p:txBody>
      </p:sp>
    </p:spTree>
    <p:extLst>
      <p:ext uri="{BB962C8B-B14F-4D97-AF65-F5344CB8AC3E}">
        <p14:creationId xmlns:p14="http://schemas.microsoft.com/office/powerpoint/2010/main" val="35188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5603E-A43D-580C-BDE9-25A84E949C4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F2C14557-E1A6-18C4-6DD1-000DCD04C6AA}"/>
              </a:ext>
            </a:extLst>
          </p:cNvPr>
          <p:cNvSpPr>
            <a:spLocks noGrp="1"/>
          </p:cNvSpPr>
          <p:nvPr>
            <p:ph type="title"/>
          </p:nvPr>
        </p:nvSpPr>
        <p:spPr/>
        <p:txBody>
          <a:bodyPr/>
          <a:lstStyle/>
          <a:p>
            <a:r>
              <a:rPr lang="en-US" dirty="0"/>
              <a:t>CAPACITY CONSUMPTION </a:t>
            </a:r>
          </a:p>
        </p:txBody>
      </p:sp>
      <p:sp>
        <p:nvSpPr>
          <p:cNvPr id="3" name="Slide Number Placeholder 2">
            <a:extLst>
              <a:ext uri="{FF2B5EF4-FFF2-40B4-BE49-F238E27FC236}">
                <a16:creationId xmlns:a16="http://schemas.microsoft.com/office/drawing/2014/main" id="{9D49EB23-0450-A724-0A75-896BAD4AADDD}"/>
              </a:ext>
            </a:extLst>
          </p:cNvPr>
          <p:cNvSpPr>
            <a:spLocks noGrp="1"/>
          </p:cNvSpPr>
          <p:nvPr>
            <p:ph type="sldNum" sz="quarter" idx="12"/>
          </p:nvPr>
        </p:nvSpPr>
        <p:spPr/>
        <p:txBody>
          <a:bodyPr/>
          <a:lstStyle/>
          <a:p>
            <a:fld id="{03DC2DEF-D2FE-4B45-ABA4-9F153FD1C98A}" type="slidenum">
              <a:rPr lang="en-US" smtClean="0"/>
              <a:t>9</a:t>
            </a:fld>
            <a:endParaRPr lang="en-US" dirty="0"/>
          </a:p>
        </p:txBody>
      </p:sp>
      <p:graphicFrame>
        <p:nvGraphicFramePr>
          <p:cNvPr id="21" name="Chart Placeholder 20">
            <a:extLst>
              <a:ext uri="{FF2B5EF4-FFF2-40B4-BE49-F238E27FC236}">
                <a16:creationId xmlns:a16="http://schemas.microsoft.com/office/drawing/2014/main" id="{F33E9C6E-0291-8CEE-86A4-2F7DE7230F8C}"/>
              </a:ext>
              <a:ext uri="{C183D7F6-B498-43B3-948B-1728B52AA6E4}">
                <adec:decorative xmlns:adec="http://schemas.microsoft.com/office/drawing/2017/decorative" val="1"/>
              </a:ext>
            </a:extLst>
          </p:cNvPr>
          <p:cNvGraphicFramePr>
            <a:graphicFrameLocks noGrp="1"/>
          </p:cNvGraphicFramePr>
          <p:nvPr>
            <p:ph type="chart" sz="quarter" idx="13"/>
          </p:nvPr>
        </p:nvGraphicFramePr>
        <p:xfrm flipV="1">
          <a:off x="4900613" y="1187769"/>
          <a:ext cx="4377858" cy="4571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Placeholder 17">
            <a:extLst>
              <a:ext uri="{FF2B5EF4-FFF2-40B4-BE49-F238E27FC236}">
                <a16:creationId xmlns:a16="http://schemas.microsoft.com/office/drawing/2014/main" id="{A95ACAC2-4278-ED41-5574-6B9037CD8B78}"/>
              </a:ext>
            </a:extLst>
          </p:cNvPr>
          <p:cNvSpPr>
            <a:spLocks noGrp="1"/>
          </p:cNvSpPr>
          <p:nvPr>
            <p:ph type="body" sz="quarter" idx="14"/>
          </p:nvPr>
        </p:nvSpPr>
        <p:spPr>
          <a:xfrm>
            <a:off x="546100" y="1497105"/>
            <a:ext cx="4065588" cy="4506819"/>
          </a:xfrm>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a:t>
            </a:r>
          </a:p>
        </p:txBody>
      </p:sp>
      <p:pic>
        <p:nvPicPr>
          <p:cNvPr id="5" name="Picture 4">
            <a:extLst>
              <a:ext uri="{FF2B5EF4-FFF2-40B4-BE49-F238E27FC236}">
                <a16:creationId xmlns:a16="http://schemas.microsoft.com/office/drawing/2014/main" id="{708833F1-7126-E587-DA2F-DFD9D4E5C526}"/>
              </a:ext>
            </a:extLst>
          </p:cNvPr>
          <p:cNvPicPr>
            <a:picLocks noChangeAspect="1"/>
          </p:cNvPicPr>
          <p:nvPr/>
        </p:nvPicPr>
        <p:blipFill rotWithShape="1">
          <a:blip r:embed="rId3"/>
          <a:srcRect t="21111" b="27634"/>
          <a:stretch/>
        </p:blipFill>
        <p:spPr>
          <a:xfrm>
            <a:off x="6203576" y="1195377"/>
            <a:ext cx="5688386" cy="5210399"/>
          </a:xfrm>
          <a:prstGeom prst="rect">
            <a:avLst/>
          </a:prstGeom>
        </p:spPr>
      </p:pic>
      <p:pic>
        <p:nvPicPr>
          <p:cNvPr id="4" name="Picture 3">
            <a:extLst>
              <a:ext uri="{FF2B5EF4-FFF2-40B4-BE49-F238E27FC236}">
                <a16:creationId xmlns:a16="http://schemas.microsoft.com/office/drawing/2014/main" id="{EF73AA6E-8149-C180-6680-C73A55C56401}"/>
              </a:ext>
            </a:extLst>
          </p:cNvPr>
          <p:cNvPicPr>
            <a:picLocks noChangeAspect="1"/>
          </p:cNvPicPr>
          <p:nvPr/>
        </p:nvPicPr>
        <p:blipFill rotWithShape="1">
          <a:blip r:embed="rId4"/>
          <a:srcRect t="24949" b="24491"/>
          <a:stretch/>
        </p:blipFill>
        <p:spPr>
          <a:xfrm>
            <a:off x="349005" y="1187769"/>
            <a:ext cx="5639420" cy="5185241"/>
          </a:xfrm>
          <a:prstGeom prst="rect">
            <a:avLst/>
          </a:prstGeom>
        </p:spPr>
      </p:pic>
    </p:spTree>
    <p:extLst>
      <p:ext uri="{BB962C8B-B14F-4D97-AF65-F5344CB8AC3E}">
        <p14:creationId xmlns:p14="http://schemas.microsoft.com/office/powerpoint/2010/main" val="11759860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117</TotalTime>
  <Words>407</Words>
  <Application>Microsoft Office PowerPoint</Application>
  <PresentationFormat>Widescreen</PresentationFormat>
  <Paragraphs>101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Office Theme</vt:lpstr>
      <vt:lpstr>AtliQ Hotels Analysis</vt:lpstr>
      <vt:lpstr>CONTENT</vt:lpstr>
      <vt:lpstr>CATEGORY ANALYSIS</vt:lpstr>
      <vt:lpstr>ROOM CLASS WISE REVENUE</vt:lpstr>
      <vt:lpstr>ROOM CLASS WISE PRICES</vt:lpstr>
      <vt:lpstr>ROOM CLASS WISE BOOKINGS</vt:lpstr>
      <vt:lpstr>REVENUE DISTRIBUTION</vt:lpstr>
      <vt:lpstr>CANCELLATION RATES</vt:lpstr>
      <vt:lpstr>CAPACITY CONSUMPTION </vt:lpstr>
      <vt:lpstr>TIME SERIES ANALYSIS</vt:lpstr>
      <vt:lpstr>CUSTOMER RATING ANALYSIS</vt:lpstr>
      <vt:lpstr>BOOKING PLATFORM ANALYSIS</vt:lpstr>
      <vt:lpstr>CONTACT INFORMATION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Hotels Analysis</dc:title>
  <dc:creator>aayush khanna</dc:creator>
  <cp:lastModifiedBy>aayush khanna</cp:lastModifiedBy>
  <cp:revision>2</cp:revision>
  <dcterms:created xsi:type="dcterms:W3CDTF">2024-02-09T16:54:39Z</dcterms:created>
  <dcterms:modified xsi:type="dcterms:W3CDTF">2024-02-10T05:13:25Z</dcterms:modified>
</cp:coreProperties>
</file>